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8" r:id="rId3"/>
    <p:sldId id="260" r:id="rId4"/>
    <p:sldId id="262" r:id="rId5"/>
    <p:sldId id="259" r:id="rId6"/>
    <p:sldId id="261" r:id="rId7"/>
    <p:sldId id="263" r:id="rId8"/>
    <p:sldId id="264" r:id="rId9"/>
    <p:sldId id="265" r:id="rId10"/>
    <p:sldId id="287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4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394E3-1478-44A0-8EDB-7B1E269D7BAD}" type="datetimeFigureOut">
              <a:rPr lang="cs-CZ" smtClean="0"/>
              <a:t>3.5.2011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FA821-2E89-45B2-9BA3-1BD482CF2E3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FA821-2E89-45B2-9BA3-1BD482CF2E3B}" type="slidenum">
              <a:rPr lang="cs-CZ" smtClean="0"/>
              <a:t>26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INFORMAČNÍ SYSTÉMY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Pojmy a technologie</a:t>
            </a:r>
          </a:p>
          <a:p>
            <a:endParaRPr lang="cs-CZ" dirty="0" smtClean="0"/>
          </a:p>
          <a:p>
            <a:r>
              <a:rPr lang="cs-CZ" dirty="0" smtClean="0"/>
              <a:t>Roman Danel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Pořízení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 vlastními silami</a:t>
            </a:r>
          </a:p>
          <a:p>
            <a:r>
              <a:rPr lang="cs-CZ" dirty="0" smtClean="0"/>
              <a:t>Vývoj na míru externím dodavatelem</a:t>
            </a:r>
          </a:p>
          <a:p>
            <a:r>
              <a:rPr lang="cs-CZ" dirty="0" smtClean="0"/>
              <a:t>Zakoupení a parametrizace „krabicového“ produktu</a:t>
            </a:r>
          </a:p>
          <a:p>
            <a:r>
              <a:rPr lang="cs-CZ" dirty="0" smtClean="0"/>
              <a:t>outsourcing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Outsourcing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Outsourcing</a:t>
            </a:r>
          </a:p>
          <a:p>
            <a:r>
              <a:rPr lang="cs-CZ" dirty="0" smtClean="0"/>
              <a:t>ASP</a:t>
            </a:r>
          </a:p>
          <a:p>
            <a:r>
              <a:rPr lang="cs-CZ" dirty="0" err="1" smtClean="0"/>
              <a:t>SaaS</a:t>
            </a:r>
            <a:endParaRPr lang="cs-CZ" dirty="0" smtClean="0"/>
          </a:p>
          <a:p>
            <a:r>
              <a:rPr lang="cs-CZ" dirty="0" err="1" smtClean="0"/>
              <a:t>Cloud</a:t>
            </a:r>
            <a:r>
              <a:rPr lang="cs-CZ" dirty="0" smtClean="0"/>
              <a:t> </a:t>
            </a:r>
            <a:r>
              <a:rPr lang="cs-CZ" dirty="0" err="1" smtClean="0"/>
              <a:t>computing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ASP (</a:t>
            </a:r>
            <a:r>
              <a:rPr lang="cs-CZ" b="1" dirty="0" err="1" smtClean="0"/>
              <a:t>Application</a:t>
            </a:r>
            <a:r>
              <a:rPr lang="cs-CZ" b="1" dirty="0" smtClean="0"/>
              <a:t> </a:t>
            </a:r>
            <a:r>
              <a:rPr lang="cs-CZ" b="1" dirty="0" err="1" smtClean="0"/>
              <a:t>Service</a:t>
            </a:r>
            <a:r>
              <a:rPr lang="cs-CZ" b="1" dirty="0" smtClean="0"/>
              <a:t> </a:t>
            </a:r>
            <a:r>
              <a:rPr lang="cs-CZ" b="1" dirty="0" err="1" smtClean="0"/>
              <a:t>Provider</a:t>
            </a:r>
            <a:r>
              <a:rPr lang="cs-CZ" b="1" dirty="0" smtClean="0"/>
              <a:t>)</a:t>
            </a:r>
            <a:r>
              <a:rPr lang="cs-CZ" dirty="0" smtClean="0"/>
              <a:t> - každý zákazník používá oddělený software od ostatních a ten je hostován třetí stranou, navíc daný hardware používá jen jeden zákazník.</a:t>
            </a:r>
          </a:p>
          <a:p>
            <a:r>
              <a:rPr lang="cs-CZ" b="1" dirty="0" err="1" smtClean="0"/>
              <a:t>SaaS</a:t>
            </a:r>
            <a:r>
              <a:rPr lang="cs-CZ" b="1" dirty="0" smtClean="0"/>
              <a:t> (Software as a </a:t>
            </a:r>
            <a:r>
              <a:rPr lang="cs-CZ" b="1" dirty="0" err="1" smtClean="0"/>
              <a:t>Service</a:t>
            </a:r>
            <a:r>
              <a:rPr lang="cs-CZ" b="1" dirty="0" smtClean="0"/>
              <a:t>) </a:t>
            </a:r>
            <a:r>
              <a:rPr lang="cs-CZ" dirty="0" smtClean="0"/>
              <a:t>- více nájemníků využívá ten samý kus a tu samou verzi softwaru.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Bezpečnost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Fault</a:t>
            </a:r>
            <a:r>
              <a:rPr lang="cs-CZ" dirty="0" smtClean="0"/>
              <a:t> – </a:t>
            </a:r>
            <a:r>
              <a:rPr lang="cs-CZ" dirty="0" err="1" smtClean="0"/>
              <a:t>disaster</a:t>
            </a:r>
            <a:r>
              <a:rPr lang="cs-CZ" dirty="0" smtClean="0"/>
              <a:t> </a:t>
            </a:r>
            <a:r>
              <a:rPr lang="cs-CZ" dirty="0" err="1" smtClean="0"/>
              <a:t>tolerant</a:t>
            </a:r>
            <a:r>
              <a:rPr lang="cs-CZ" dirty="0" smtClean="0"/>
              <a:t> systém</a:t>
            </a:r>
          </a:p>
          <a:p>
            <a:r>
              <a:rPr lang="cs-CZ" dirty="0" smtClean="0"/>
              <a:t>Analýza hrozeb</a:t>
            </a:r>
          </a:p>
          <a:p>
            <a:r>
              <a:rPr lang="cs-CZ" dirty="0" err="1" smtClean="0"/>
              <a:t>Phishing</a:t>
            </a:r>
            <a:r>
              <a:rPr lang="cs-CZ" dirty="0" smtClean="0"/>
              <a:t>, </a:t>
            </a:r>
            <a:r>
              <a:rPr lang="cs-CZ" dirty="0" err="1" smtClean="0"/>
              <a:t>hoax</a:t>
            </a:r>
            <a:r>
              <a:rPr lang="cs-CZ" dirty="0" smtClean="0"/>
              <a:t>, …</a:t>
            </a:r>
          </a:p>
          <a:p>
            <a:r>
              <a:rPr lang="cs-CZ" dirty="0" smtClean="0"/>
              <a:t>Kerberos, </a:t>
            </a:r>
            <a:r>
              <a:rPr lang="cs-CZ" dirty="0" err="1" smtClean="0"/>
              <a:t>OpenID</a:t>
            </a:r>
            <a:r>
              <a:rPr lang="cs-CZ" dirty="0" smtClean="0"/>
              <a:t>, </a:t>
            </a:r>
            <a:r>
              <a:rPr lang="cs-CZ" dirty="0" err="1" smtClean="0"/>
              <a:t>LiveID</a:t>
            </a:r>
            <a:r>
              <a:rPr lang="cs-CZ" dirty="0" smtClean="0"/>
              <a:t>, …</a:t>
            </a:r>
          </a:p>
          <a:p>
            <a:r>
              <a:rPr lang="cs-CZ" dirty="0" smtClean="0"/>
              <a:t>Biometrie</a:t>
            </a:r>
          </a:p>
          <a:p>
            <a:r>
              <a:rPr lang="cs-CZ" dirty="0" smtClean="0"/>
              <a:t>Web: SQL </a:t>
            </a:r>
            <a:r>
              <a:rPr lang="cs-CZ" dirty="0" err="1" smtClean="0"/>
              <a:t>injection</a:t>
            </a:r>
            <a:r>
              <a:rPr lang="cs-CZ" dirty="0" smtClean="0"/>
              <a:t>, </a:t>
            </a:r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r>
              <a:rPr lang="cs-CZ" dirty="0" smtClean="0"/>
              <a:t> </a:t>
            </a:r>
            <a:r>
              <a:rPr lang="cs-CZ" dirty="0" err="1" smtClean="0"/>
              <a:t>scripting</a:t>
            </a:r>
            <a:r>
              <a:rPr lang="cs-CZ" dirty="0" smtClean="0"/>
              <a:t>,…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Kerberos</a:t>
            </a:r>
            <a:r>
              <a:rPr lang="cs-CZ" dirty="0" smtClean="0"/>
              <a:t> je síťový </a:t>
            </a:r>
            <a:r>
              <a:rPr lang="cs-CZ" dirty="0" err="1" smtClean="0"/>
              <a:t>autentizační</a:t>
            </a:r>
            <a:r>
              <a:rPr lang="cs-CZ" dirty="0" smtClean="0"/>
              <a:t> protokol umožňující komukoli komunikujícímu v nezabezpečené síti prokázat bezpečně svoji identitu někomu dalšímu. Kerberos zabraňuje odposlechnutí nebo zopakování takovéto komunikace a zaručuje integritu dat. Byl vytvořen primárně pro model klient-server a poskytuje vzájemnou autentizaci – klient i server si ověří identitu své protistrany.</a:t>
            </a:r>
          </a:p>
          <a:p>
            <a:r>
              <a:rPr lang="cs-CZ" dirty="0" smtClean="0"/>
              <a:t>Kerberos je postavený na symetrické kryptografii a potřebuje proto důvěryhodnou třetí stranu.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OpenID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i="1" dirty="0" err="1" smtClean="0"/>
              <a:t>OpenID</a:t>
            </a:r>
            <a:r>
              <a:rPr lang="cs-CZ" dirty="0" smtClean="0"/>
              <a:t> je otevřený standard popisující decentralizovaný způsob autentizace uživatelů, který odstraňuje potřebu na straně provozovatele služby poskytovat a vyvíjet vlastní systémy pro autentizaci a který rovněž samotným uživatelům služby umožňuje konsolidaci jejich digitálních identit.</a:t>
            </a:r>
          </a:p>
          <a:p>
            <a:r>
              <a:rPr lang="cs-CZ" dirty="0" err="1" smtClean="0"/>
              <a:t>OpenID</a:t>
            </a:r>
            <a:r>
              <a:rPr lang="cs-CZ" dirty="0" smtClean="0"/>
              <a:t> má tvar unikátního URL, ke kterému je přiřazeno heslo. Služba, která uživatelům autentizaci pomocí </a:t>
            </a:r>
            <a:r>
              <a:rPr lang="cs-CZ" dirty="0" err="1" smtClean="0"/>
              <a:t>OpenID</a:t>
            </a:r>
            <a:r>
              <a:rPr lang="cs-CZ" dirty="0" smtClean="0"/>
              <a:t> nabízí, při přihlašování uživatele přesměruje požadavek na ověření identity na správce daného </a:t>
            </a:r>
            <a:r>
              <a:rPr lang="cs-CZ" i="1" dirty="0" err="1" smtClean="0"/>
              <a:t>OpenID</a:t>
            </a:r>
            <a:r>
              <a:rPr lang="cs-CZ" dirty="0" smtClean="0"/>
              <a:t> účtu (tzv. Poskytovatel </a:t>
            </a:r>
            <a:r>
              <a:rPr lang="cs-CZ" dirty="0" err="1" smtClean="0"/>
              <a:t>OpenID</a:t>
            </a:r>
            <a:r>
              <a:rPr lang="cs-CZ" dirty="0" smtClean="0"/>
              <a:t>). Ten vrátí informaci o povolení či zamítnutí žádosti o autentizaci.</a:t>
            </a:r>
          </a:p>
          <a:p>
            <a:r>
              <a:rPr lang="cs-CZ" dirty="0" smtClean="0"/>
              <a:t>Autentizace pomocí </a:t>
            </a:r>
            <a:r>
              <a:rPr lang="cs-CZ" i="1" dirty="0" err="1" smtClean="0"/>
              <a:t>OpenID</a:t>
            </a:r>
            <a:r>
              <a:rPr lang="cs-CZ" dirty="0" smtClean="0"/>
              <a:t> je v současné době poskytována a používána řadou portálů jako AOL, BBC, </a:t>
            </a:r>
            <a:r>
              <a:rPr lang="cs-CZ" dirty="0" err="1" smtClean="0"/>
              <a:t>Google</a:t>
            </a:r>
            <a:r>
              <a:rPr lang="cs-CZ" dirty="0" smtClean="0"/>
              <a:t>, IBM, </a:t>
            </a:r>
            <a:r>
              <a:rPr lang="cs-CZ" dirty="0" err="1" smtClean="0"/>
              <a:t>MySpace</a:t>
            </a:r>
            <a:r>
              <a:rPr lang="cs-CZ" dirty="0" smtClean="0"/>
              <a:t>, </a:t>
            </a:r>
            <a:r>
              <a:rPr lang="cs-CZ" dirty="0" err="1" smtClean="0"/>
              <a:t>Orange</a:t>
            </a:r>
            <a:r>
              <a:rPr lang="cs-CZ" dirty="0" smtClean="0"/>
              <a:t>, </a:t>
            </a:r>
            <a:r>
              <a:rPr lang="cs-CZ" dirty="0" err="1" smtClean="0"/>
              <a:t>PayPal</a:t>
            </a:r>
            <a:r>
              <a:rPr lang="cs-CZ" dirty="0" smtClean="0"/>
              <a:t>, </a:t>
            </a:r>
            <a:r>
              <a:rPr lang="cs-CZ" dirty="0" err="1" smtClean="0"/>
              <a:t>VeriSign</a:t>
            </a:r>
            <a:r>
              <a:rPr lang="cs-CZ" dirty="0" smtClean="0"/>
              <a:t>, </a:t>
            </a:r>
            <a:r>
              <a:rPr lang="cs-CZ" dirty="0" err="1" smtClean="0"/>
              <a:t>LiveJournal</a:t>
            </a:r>
            <a:r>
              <a:rPr lang="cs-CZ" dirty="0" smtClean="0"/>
              <a:t>, </a:t>
            </a:r>
            <a:r>
              <a:rPr lang="cs-CZ" dirty="0" err="1" smtClean="0"/>
              <a:t>Yandex</a:t>
            </a:r>
            <a:r>
              <a:rPr lang="cs-CZ" dirty="0" smtClean="0"/>
              <a:t>, </a:t>
            </a:r>
            <a:r>
              <a:rPr lang="cs-CZ" dirty="0" err="1" smtClean="0"/>
              <a:t>Ustream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Yahoo</a:t>
            </a:r>
            <a:r>
              <a:rPr lang="cs-CZ" dirty="0" smtClean="0"/>
              <a:t>!. V České republice mezi přední zástupce patří portál Seznam.</a:t>
            </a:r>
            <a:r>
              <a:rPr lang="cs-CZ" dirty="0" err="1" smtClean="0"/>
              <a:t>cz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Atribut, entita, kardinalita</a:t>
            </a:r>
          </a:p>
          <a:p>
            <a:r>
              <a:rPr lang="cs-CZ" dirty="0" smtClean="0"/>
              <a:t>PK, FK</a:t>
            </a:r>
          </a:p>
          <a:p>
            <a:r>
              <a:rPr lang="cs-CZ" dirty="0" smtClean="0"/>
              <a:t>Transakce – ACID</a:t>
            </a:r>
          </a:p>
          <a:p>
            <a:r>
              <a:rPr lang="cs-CZ" dirty="0" smtClean="0"/>
              <a:t>Model: konceptuální – logický - fyzický</a:t>
            </a:r>
          </a:p>
          <a:p>
            <a:r>
              <a:rPr lang="cs-CZ" dirty="0" smtClean="0"/>
              <a:t>ERD, DFD (Data </a:t>
            </a:r>
            <a:r>
              <a:rPr lang="cs-CZ" dirty="0" err="1" smtClean="0"/>
              <a:t>Flow</a:t>
            </a:r>
            <a:r>
              <a:rPr lang="cs-CZ" dirty="0" smtClean="0"/>
              <a:t> Diagram), ST</a:t>
            </a:r>
          </a:p>
          <a:p>
            <a:r>
              <a:rPr lang="cs-CZ" dirty="0" smtClean="0"/>
              <a:t>Redundance dat</a:t>
            </a:r>
          </a:p>
          <a:p>
            <a:r>
              <a:rPr lang="cs-CZ" dirty="0" smtClean="0"/>
              <a:t>Integrita</a:t>
            </a:r>
          </a:p>
          <a:p>
            <a:r>
              <a:rPr lang="cs-CZ" dirty="0" smtClean="0"/>
              <a:t>Normalizace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Oracle</a:t>
            </a:r>
            <a:endParaRPr lang="cs-CZ" dirty="0" smtClean="0"/>
          </a:p>
          <a:p>
            <a:r>
              <a:rPr lang="cs-CZ" dirty="0" smtClean="0"/>
              <a:t>MS SQL Server</a:t>
            </a:r>
          </a:p>
          <a:p>
            <a:r>
              <a:rPr lang="cs-CZ" dirty="0" smtClean="0"/>
              <a:t>IBM DB-2</a:t>
            </a:r>
          </a:p>
          <a:p>
            <a:r>
              <a:rPr lang="cs-CZ" dirty="0" err="1" smtClean="0"/>
              <a:t>Sybase</a:t>
            </a:r>
            <a:endParaRPr lang="cs-CZ" dirty="0" smtClean="0"/>
          </a:p>
          <a:p>
            <a:r>
              <a:rPr lang="cs-CZ" dirty="0" err="1" smtClean="0"/>
              <a:t>MySQL</a:t>
            </a:r>
            <a:endParaRPr lang="cs-CZ" dirty="0" smtClean="0"/>
          </a:p>
          <a:p>
            <a:r>
              <a:rPr lang="cs-CZ" dirty="0" err="1" smtClean="0"/>
              <a:t>Postgre</a:t>
            </a:r>
            <a:r>
              <a:rPr lang="cs-CZ" dirty="0" smtClean="0"/>
              <a:t> SQL</a:t>
            </a:r>
          </a:p>
          <a:p>
            <a:r>
              <a:rPr lang="cs-CZ" dirty="0" err="1" smtClean="0"/>
              <a:t>Caché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Datový sklad (Data </a:t>
            </a:r>
            <a:r>
              <a:rPr lang="cs-CZ" dirty="0" err="1" smtClean="0"/>
              <a:t>Warehouse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Struktura: hvězda, vločka</a:t>
            </a:r>
          </a:p>
          <a:p>
            <a:pPr lvl="1"/>
            <a:r>
              <a:rPr lang="cs-CZ" dirty="0" smtClean="0"/>
              <a:t>Faktová tabulka, dimenze</a:t>
            </a:r>
          </a:p>
          <a:p>
            <a:r>
              <a:rPr lang="cs-CZ" dirty="0" smtClean="0"/>
              <a:t>Datová pumpa (ETL)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OLAP (</a:t>
            </a:r>
            <a:r>
              <a:rPr lang="cs-CZ" dirty="0" err="1" smtClean="0"/>
              <a:t>multidimenzionální</a:t>
            </a:r>
            <a:r>
              <a:rPr lang="cs-CZ" dirty="0" smtClean="0"/>
              <a:t> analýza dat)</a:t>
            </a:r>
          </a:p>
          <a:p>
            <a:pPr lvl="1"/>
            <a:r>
              <a:rPr lang="cs-CZ" dirty="0" smtClean="0"/>
              <a:t>ROLAP, MOLAP, HOLAP</a:t>
            </a:r>
          </a:p>
          <a:p>
            <a:r>
              <a:rPr lang="cs-CZ" dirty="0" smtClean="0"/>
              <a:t>Data </a:t>
            </a:r>
            <a:r>
              <a:rPr lang="cs-CZ" dirty="0" err="1" smtClean="0"/>
              <a:t>Mining</a:t>
            </a:r>
            <a:r>
              <a:rPr lang="cs-CZ" dirty="0" smtClean="0"/>
              <a:t> (dolování dat) – hledám neznámé vztahy</a:t>
            </a:r>
          </a:p>
          <a:p>
            <a:pPr lvl="1"/>
            <a:r>
              <a:rPr lang="cs-CZ" dirty="0" smtClean="0"/>
              <a:t>Prediktivní, deskriptivní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Bit</a:t>
            </a:r>
          </a:p>
          <a:p>
            <a:r>
              <a:rPr lang="cs-CZ" dirty="0" smtClean="0"/>
              <a:t>Byte, Word</a:t>
            </a:r>
          </a:p>
          <a:p>
            <a:r>
              <a:rPr lang="cs-CZ" dirty="0" smtClean="0"/>
              <a:t>Násobky – KB, MB, GB, TB</a:t>
            </a:r>
          </a:p>
          <a:p>
            <a:r>
              <a:rPr lang="cs-CZ" dirty="0" smtClean="0"/>
              <a:t>Entropie informace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Nelinearita, </a:t>
            </a:r>
            <a:r>
              <a:rPr lang="cs-CZ" dirty="0" err="1" smtClean="0"/>
              <a:t>bezestavovost</a:t>
            </a:r>
            <a:endParaRPr lang="cs-CZ" dirty="0" smtClean="0"/>
          </a:p>
          <a:p>
            <a:r>
              <a:rPr lang="cs-CZ" dirty="0" smtClean="0"/>
              <a:t>HTML, CSS</a:t>
            </a:r>
          </a:p>
          <a:p>
            <a:r>
              <a:rPr lang="cs-CZ" dirty="0" smtClean="0"/>
              <a:t>Jaký je rozdíl mezi Javou a </a:t>
            </a:r>
            <a:r>
              <a:rPr lang="cs-CZ" dirty="0" err="1" smtClean="0"/>
              <a:t>Javascriptem</a:t>
            </a:r>
            <a:r>
              <a:rPr lang="cs-CZ" dirty="0" smtClean="0"/>
              <a:t>?</a:t>
            </a:r>
          </a:p>
          <a:p>
            <a:r>
              <a:rPr lang="cs-CZ" dirty="0" smtClean="0"/>
              <a:t>Co je to webový server?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technologie na webu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XML</a:t>
            </a:r>
          </a:p>
          <a:p>
            <a:pPr lvl="0"/>
            <a:r>
              <a:rPr lang="cs-CZ" dirty="0" err="1" smtClean="0"/>
              <a:t>JavaScript</a:t>
            </a:r>
            <a:r>
              <a:rPr lang="cs-CZ" dirty="0" smtClean="0"/>
              <a:t>, </a:t>
            </a:r>
            <a:r>
              <a:rPr lang="cs-CZ" dirty="0" err="1" smtClean="0"/>
              <a:t>Jscript</a:t>
            </a:r>
            <a:r>
              <a:rPr lang="cs-CZ" dirty="0" smtClean="0"/>
              <a:t>, </a:t>
            </a:r>
            <a:r>
              <a:rPr lang="cs-CZ" dirty="0" err="1" smtClean="0"/>
              <a:t>VBScript</a:t>
            </a:r>
            <a:r>
              <a:rPr lang="cs-CZ" dirty="0" smtClean="0"/>
              <a:t>, DHTML, </a:t>
            </a:r>
            <a:r>
              <a:rPr lang="cs-CZ" dirty="0" err="1" smtClean="0"/>
              <a:t>ActiveX</a:t>
            </a:r>
            <a:endParaRPr lang="cs-CZ" dirty="0" smtClean="0"/>
          </a:p>
          <a:p>
            <a:pPr lvl="0"/>
            <a:r>
              <a:rPr lang="cs-CZ" dirty="0" smtClean="0"/>
              <a:t>AJAX (Asynchronní </a:t>
            </a:r>
            <a:r>
              <a:rPr lang="cs-CZ" dirty="0" err="1" smtClean="0"/>
              <a:t>JavaScript</a:t>
            </a:r>
            <a:r>
              <a:rPr lang="cs-CZ" dirty="0" smtClean="0"/>
              <a:t> </a:t>
            </a:r>
            <a:r>
              <a:rPr lang="cs-CZ" dirty="0" err="1" smtClean="0"/>
              <a:t>aXML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XHTML (</a:t>
            </a:r>
            <a:r>
              <a:rPr lang="cs-CZ" dirty="0" err="1" smtClean="0"/>
              <a:t>eXtensible</a:t>
            </a:r>
            <a:r>
              <a:rPr lang="cs-CZ" dirty="0" smtClean="0"/>
              <a:t> HTML)</a:t>
            </a:r>
          </a:p>
          <a:p>
            <a:pPr lvl="0"/>
            <a:r>
              <a:rPr lang="cs-CZ" dirty="0" err="1" smtClean="0"/>
              <a:t>Flash</a:t>
            </a:r>
            <a:endParaRPr lang="cs-CZ" dirty="0" smtClean="0"/>
          </a:p>
          <a:p>
            <a:pPr lvl="0"/>
            <a:r>
              <a:rPr lang="cs-CZ" dirty="0" err="1" smtClean="0"/>
              <a:t>Silverlight</a:t>
            </a:r>
            <a:r>
              <a:rPr lang="cs-CZ" dirty="0" smtClean="0"/>
              <a:t> (</a:t>
            </a:r>
            <a:r>
              <a:rPr lang="cs-CZ" dirty="0" err="1" smtClean="0"/>
              <a:t>Moonlight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SOA (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r>
              <a:rPr lang="cs-CZ" dirty="0" smtClean="0"/>
              <a:t> </a:t>
            </a:r>
            <a:r>
              <a:rPr lang="cs-CZ" dirty="0" err="1" smtClean="0"/>
              <a:t>Architecture</a:t>
            </a:r>
            <a:endParaRPr lang="cs-CZ" dirty="0" smtClean="0"/>
          </a:p>
          <a:p>
            <a:pPr lvl="0"/>
            <a:r>
              <a:rPr lang="cs-CZ" dirty="0" smtClean="0"/>
              <a:t>RIA (</a:t>
            </a:r>
            <a:r>
              <a:rPr lang="cs-CZ" dirty="0" err="1" smtClean="0"/>
              <a:t>Rich</a:t>
            </a:r>
            <a:r>
              <a:rPr lang="cs-CZ" dirty="0" smtClean="0"/>
              <a:t> Internet </a:t>
            </a:r>
            <a:r>
              <a:rPr lang="cs-CZ" dirty="0" err="1" smtClean="0"/>
              <a:t>Application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Web 2.0</a:t>
            </a:r>
          </a:p>
          <a:p>
            <a:pPr lvl="0"/>
            <a:r>
              <a:rPr lang="cs-CZ" dirty="0" err="1" smtClean="0"/>
              <a:t>Meshup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cs-CZ" sz="4500" dirty="0" smtClean="0"/>
              <a:t>XML – obecný značkovací jazyk, použití např. pro výměnu dat</a:t>
            </a:r>
          </a:p>
          <a:p>
            <a:pPr lvl="0"/>
            <a:r>
              <a:rPr lang="cs-CZ" sz="4500" dirty="0" err="1" smtClean="0"/>
              <a:t>JavaScript</a:t>
            </a:r>
            <a:r>
              <a:rPr lang="cs-CZ" sz="4500" dirty="0" smtClean="0"/>
              <a:t>, </a:t>
            </a:r>
            <a:r>
              <a:rPr lang="cs-CZ" sz="4500" dirty="0" err="1" smtClean="0"/>
              <a:t>Jscript</a:t>
            </a:r>
            <a:r>
              <a:rPr lang="cs-CZ" sz="4500" dirty="0" smtClean="0"/>
              <a:t>, </a:t>
            </a:r>
            <a:r>
              <a:rPr lang="cs-CZ" sz="4500" dirty="0" err="1" smtClean="0"/>
              <a:t>VBScript</a:t>
            </a:r>
            <a:r>
              <a:rPr lang="cs-CZ" sz="4500" dirty="0" smtClean="0"/>
              <a:t>, DHTML, </a:t>
            </a:r>
            <a:r>
              <a:rPr lang="cs-CZ" sz="4500" dirty="0" err="1" smtClean="0"/>
              <a:t>ActiveX</a:t>
            </a:r>
            <a:r>
              <a:rPr lang="cs-CZ" sz="4500" dirty="0" smtClean="0"/>
              <a:t> – skripty na straně klienta</a:t>
            </a:r>
          </a:p>
          <a:p>
            <a:pPr lvl="0"/>
            <a:r>
              <a:rPr lang="cs-CZ" sz="4500" dirty="0" smtClean="0"/>
              <a:t>AJAX (Asynchronní </a:t>
            </a:r>
            <a:r>
              <a:rPr lang="cs-CZ" sz="4500" dirty="0" err="1" smtClean="0"/>
              <a:t>JavaScript</a:t>
            </a:r>
            <a:r>
              <a:rPr lang="cs-CZ" sz="4500" dirty="0" smtClean="0"/>
              <a:t> </a:t>
            </a:r>
            <a:r>
              <a:rPr lang="cs-CZ" sz="4500" dirty="0" err="1" smtClean="0"/>
              <a:t>aXML</a:t>
            </a:r>
            <a:r>
              <a:rPr lang="cs-CZ" sz="4500" dirty="0" smtClean="0"/>
              <a:t>) – soubor technologií, které mění obsah webových stránek bez nutnosti jejich </a:t>
            </a:r>
            <a:r>
              <a:rPr lang="cs-CZ" sz="4500" dirty="0" err="1" smtClean="0"/>
              <a:t>znovunačítání</a:t>
            </a:r>
            <a:r>
              <a:rPr lang="cs-CZ" sz="4500" dirty="0" smtClean="0"/>
              <a:t> </a:t>
            </a:r>
          </a:p>
          <a:p>
            <a:pPr lvl="0"/>
            <a:r>
              <a:rPr lang="cs-CZ" sz="4500" dirty="0" smtClean="0"/>
              <a:t>XHTML (</a:t>
            </a:r>
            <a:r>
              <a:rPr lang="cs-CZ" sz="4500" dirty="0" err="1" smtClean="0"/>
              <a:t>eXtensible</a:t>
            </a:r>
            <a:r>
              <a:rPr lang="cs-CZ" sz="4500" dirty="0" smtClean="0"/>
              <a:t> HTML) – rozšíření HTML, využívá XML</a:t>
            </a:r>
          </a:p>
          <a:p>
            <a:pPr lvl="0"/>
            <a:r>
              <a:rPr lang="cs-CZ" sz="4500" dirty="0" err="1" smtClean="0"/>
              <a:t>Flash</a:t>
            </a:r>
            <a:r>
              <a:rPr lang="cs-CZ" sz="4500" dirty="0" smtClean="0"/>
              <a:t> – grafický vektorový program pro tvorbu interaktivních animací, prezentací atd., využití formou </a:t>
            </a:r>
            <a:r>
              <a:rPr lang="cs-CZ" sz="4500" dirty="0" err="1" smtClean="0"/>
              <a:t>plug</a:t>
            </a:r>
            <a:r>
              <a:rPr lang="cs-CZ" sz="4500" dirty="0" smtClean="0"/>
              <a:t>-inu v internetových prohlížečích pro práci s grafikou, animacemi apod.</a:t>
            </a:r>
          </a:p>
          <a:p>
            <a:pPr lvl="0"/>
            <a:r>
              <a:rPr lang="cs-CZ" sz="4500" dirty="0" err="1" smtClean="0"/>
              <a:t>Silverlight</a:t>
            </a:r>
            <a:r>
              <a:rPr lang="cs-CZ" sz="4500" dirty="0" smtClean="0"/>
              <a:t> (</a:t>
            </a:r>
            <a:r>
              <a:rPr lang="cs-CZ" sz="4500" dirty="0" err="1" smtClean="0"/>
              <a:t>Moonlight</a:t>
            </a:r>
            <a:r>
              <a:rPr lang="cs-CZ" sz="4500" dirty="0" smtClean="0"/>
              <a:t>) – Microsoft alternativa k technologii </a:t>
            </a:r>
            <a:r>
              <a:rPr lang="cs-CZ" sz="4500" dirty="0" err="1" smtClean="0"/>
              <a:t>Flash</a:t>
            </a:r>
            <a:endParaRPr lang="cs-CZ" sz="4500" dirty="0" smtClean="0"/>
          </a:p>
          <a:p>
            <a:pPr lvl="0"/>
            <a:r>
              <a:rPr lang="cs-CZ" sz="4500" dirty="0" smtClean="0"/>
              <a:t>SOA (</a:t>
            </a:r>
            <a:r>
              <a:rPr lang="cs-CZ" sz="4500" dirty="0" err="1" smtClean="0"/>
              <a:t>Service</a:t>
            </a:r>
            <a:r>
              <a:rPr lang="cs-CZ" sz="4500" dirty="0" smtClean="0"/>
              <a:t> </a:t>
            </a:r>
            <a:r>
              <a:rPr lang="cs-CZ" sz="4500" dirty="0" err="1" smtClean="0"/>
              <a:t>Oriented</a:t>
            </a:r>
            <a:r>
              <a:rPr lang="cs-CZ" sz="4500" dirty="0" smtClean="0"/>
              <a:t> </a:t>
            </a:r>
            <a:r>
              <a:rPr lang="cs-CZ" sz="4500" dirty="0" err="1" smtClean="0"/>
              <a:t>Architecture</a:t>
            </a:r>
            <a:r>
              <a:rPr lang="cs-CZ" sz="4500" dirty="0" smtClean="0"/>
              <a:t>) - servisně orientovaná architektura, aplikace se skládá ze skupiny služeb, které komunikují mezi sebou.</a:t>
            </a:r>
          </a:p>
          <a:p>
            <a:pPr lvl="0"/>
            <a:r>
              <a:rPr lang="cs-CZ" sz="4500" dirty="0" smtClean="0"/>
              <a:t>RIA (</a:t>
            </a:r>
            <a:r>
              <a:rPr lang="cs-CZ" sz="4500" dirty="0" err="1" smtClean="0"/>
              <a:t>Rich</a:t>
            </a:r>
            <a:r>
              <a:rPr lang="cs-CZ" sz="4500" dirty="0" smtClean="0"/>
              <a:t> Internet </a:t>
            </a:r>
            <a:r>
              <a:rPr lang="cs-CZ" sz="4500" dirty="0" err="1" smtClean="0"/>
              <a:t>Application</a:t>
            </a:r>
            <a:r>
              <a:rPr lang="cs-CZ" sz="4500" dirty="0" smtClean="0"/>
              <a:t>) – řešení internetové aplikace, které odstraňuje </a:t>
            </a:r>
            <a:r>
              <a:rPr lang="cs-CZ" sz="4500" dirty="0" err="1" smtClean="0"/>
              <a:t>nedostatkyhtml</a:t>
            </a:r>
            <a:r>
              <a:rPr lang="cs-CZ" sz="4500" dirty="0" smtClean="0"/>
              <a:t> protokolu (založeno na modelu žádost-odpověď), využití např. AJAX technologie, </a:t>
            </a:r>
            <a:r>
              <a:rPr lang="cs-CZ" sz="4500" dirty="0" err="1" smtClean="0"/>
              <a:t>Flex</a:t>
            </a:r>
            <a:r>
              <a:rPr lang="cs-CZ" sz="4500" dirty="0" smtClean="0"/>
              <a:t>, </a:t>
            </a:r>
            <a:r>
              <a:rPr lang="cs-CZ" sz="4500" dirty="0" err="1" smtClean="0"/>
              <a:t>OpenLaszlo</a:t>
            </a:r>
            <a:r>
              <a:rPr lang="cs-CZ" sz="4500" dirty="0" smtClean="0"/>
              <a:t> apod.</a:t>
            </a:r>
          </a:p>
          <a:p>
            <a:pPr lvl="0"/>
            <a:r>
              <a:rPr lang="cs-CZ" sz="4500" dirty="0" smtClean="0"/>
              <a:t>Web 2.0 – označení pro aplikace na webu, kde obsah spoluvytvářejí uživatelé (např. </a:t>
            </a:r>
            <a:r>
              <a:rPr lang="cs-CZ" sz="4500" dirty="0" err="1" smtClean="0"/>
              <a:t>YouTube</a:t>
            </a:r>
            <a:r>
              <a:rPr lang="cs-CZ" sz="4500" dirty="0" smtClean="0"/>
              <a:t>, </a:t>
            </a:r>
            <a:r>
              <a:rPr lang="cs-CZ" sz="4500" dirty="0" err="1" smtClean="0"/>
              <a:t>Facebook</a:t>
            </a:r>
            <a:r>
              <a:rPr lang="cs-CZ" sz="4500" dirty="0" smtClean="0"/>
              <a:t>,…)</a:t>
            </a:r>
          </a:p>
          <a:p>
            <a:pPr lvl="0"/>
            <a:r>
              <a:rPr lang="cs-CZ" sz="4500" dirty="0" err="1" smtClean="0"/>
              <a:t>Meshup</a:t>
            </a:r>
            <a:r>
              <a:rPr lang="cs-CZ" sz="4500" dirty="0" smtClean="0"/>
              <a:t> – služba založená na využití existujících služeb (např. využití služby </a:t>
            </a:r>
            <a:r>
              <a:rPr lang="cs-CZ" sz="4500" dirty="0" err="1" smtClean="0"/>
              <a:t>Google</a:t>
            </a:r>
            <a:r>
              <a:rPr lang="cs-CZ" sz="4500" dirty="0" smtClean="0"/>
              <a:t> </a:t>
            </a:r>
            <a:r>
              <a:rPr lang="cs-CZ" sz="4500" dirty="0" err="1" smtClean="0"/>
              <a:t>Maps</a:t>
            </a:r>
            <a:r>
              <a:rPr lang="cs-CZ" sz="4500" dirty="0" smtClean="0"/>
              <a:t> v aplikaci pro prezentování pozice konkrétních objektů v mapách)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Geografický informační systém</a:t>
            </a:r>
          </a:p>
          <a:p>
            <a:r>
              <a:rPr lang="cs-CZ" dirty="0" smtClean="0"/>
              <a:t>Rastrová a vektorová data</a:t>
            </a:r>
          </a:p>
          <a:p>
            <a:r>
              <a:rPr lang="cs-CZ" dirty="0" smtClean="0"/>
              <a:t>Co je to pixel?</a:t>
            </a:r>
          </a:p>
          <a:p>
            <a:r>
              <a:rPr lang="cs-CZ" dirty="0" err="1" smtClean="0"/>
              <a:t>Spatial</a:t>
            </a:r>
            <a:r>
              <a:rPr lang="cs-CZ" dirty="0" smtClean="0"/>
              <a:t> data</a:t>
            </a:r>
          </a:p>
          <a:p>
            <a:r>
              <a:rPr lang="cs-CZ" dirty="0" smtClean="0"/>
              <a:t>Vrstvy</a:t>
            </a:r>
          </a:p>
          <a:p>
            <a:r>
              <a:rPr lang="cs-CZ" dirty="0" smtClean="0"/>
              <a:t>Projekce</a:t>
            </a:r>
          </a:p>
          <a:p>
            <a:r>
              <a:rPr lang="cs-CZ" dirty="0" smtClean="0"/>
              <a:t>Souřadnicový systém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Podnikové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ERP</a:t>
            </a:r>
          </a:p>
          <a:p>
            <a:r>
              <a:rPr lang="cs-CZ" dirty="0" smtClean="0"/>
              <a:t>MES</a:t>
            </a:r>
          </a:p>
          <a:p>
            <a:r>
              <a:rPr lang="cs-CZ" dirty="0" smtClean="0"/>
              <a:t>CRM</a:t>
            </a:r>
          </a:p>
          <a:p>
            <a:r>
              <a:rPr lang="cs-CZ" dirty="0" smtClean="0"/>
              <a:t>EAM</a:t>
            </a:r>
          </a:p>
          <a:p>
            <a:r>
              <a:rPr lang="cs-CZ" dirty="0" smtClean="0"/>
              <a:t>ECM</a:t>
            </a:r>
          </a:p>
          <a:p>
            <a:r>
              <a:rPr lang="cs-CZ" dirty="0" smtClean="0"/>
              <a:t>SCM</a:t>
            </a:r>
          </a:p>
          <a:p>
            <a:r>
              <a:rPr lang="cs-CZ" dirty="0" smtClean="0"/>
              <a:t>HRM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PLC?</a:t>
            </a:r>
          </a:p>
          <a:p>
            <a:r>
              <a:rPr lang="cs-CZ" dirty="0" smtClean="0"/>
              <a:t>Světoví výrobci – </a:t>
            </a:r>
            <a:r>
              <a:rPr lang="cs-CZ" dirty="0" err="1" smtClean="0"/>
              <a:t>Rockwell</a:t>
            </a:r>
            <a:r>
              <a:rPr lang="cs-CZ" dirty="0" smtClean="0"/>
              <a:t>, ABB, Siemens,…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Analogový</a:t>
            </a:r>
          </a:p>
          <a:p>
            <a:r>
              <a:rPr lang="cs-CZ" dirty="0" smtClean="0"/>
              <a:t>Binární</a:t>
            </a:r>
          </a:p>
          <a:p>
            <a:r>
              <a:rPr lang="cs-CZ" dirty="0" smtClean="0"/>
              <a:t>Inkrementální (čítačový</a:t>
            </a:r>
            <a:r>
              <a:rPr lang="cs-CZ" dirty="0" smtClean="0"/>
              <a:t>) - pulzy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Rozhraní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RS232, RS485</a:t>
            </a:r>
          </a:p>
          <a:p>
            <a:r>
              <a:rPr lang="cs-CZ" dirty="0" smtClean="0"/>
              <a:t>Proudová smyčka</a:t>
            </a:r>
          </a:p>
          <a:p>
            <a:r>
              <a:rPr lang="cs-CZ" dirty="0" smtClean="0"/>
              <a:t>Sběrnice</a:t>
            </a:r>
          </a:p>
          <a:p>
            <a:r>
              <a:rPr lang="cs-CZ" dirty="0" smtClean="0"/>
              <a:t>FIELDBUS, PROFIBUS, CAN</a:t>
            </a:r>
          </a:p>
          <a:p>
            <a:r>
              <a:rPr lang="cs-CZ" dirty="0" smtClean="0"/>
              <a:t>Protokoly – HART, MODBUS</a:t>
            </a:r>
          </a:p>
          <a:p>
            <a:r>
              <a:rPr lang="cs-CZ" dirty="0" smtClean="0"/>
              <a:t>OPC  (OLE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pro výrobní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VÝROBA:</a:t>
            </a:r>
          </a:p>
          <a:p>
            <a:r>
              <a:rPr lang="cs-CZ" dirty="0" smtClean="0"/>
              <a:t>Kusová</a:t>
            </a:r>
          </a:p>
          <a:p>
            <a:r>
              <a:rPr lang="cs-CZ" dirty="0" smtClean="0"/>
              <a:t>Kontinuální</a:t>
            </a:r>
          </a:p>
          <a:p>
            <a:r>
              <a:rPr lang="cs-CZ" dirty="0" smtClean="0"/>
              <a:t>Dávková</a:t>
            </a:r>
          </a:p>
          <a:p>
            <a:endParaRPr lang="cs-CZ" dirty="0" smtClean="0"/>
          </a:p>
          <a:p>
            <a:r>
              <a:rPr lang="cs-CZ" dirty="0" smtClean="0"/>
              <a:t>Šarže</a:t>
            </a:r>
          </a:p>
          <a:p>
            <a:r>
              <a:rPr lang="cs-CZ" dirty="0" smtClean="0"/>
              <a:t>EAN</a:t>
            </a:r>
          </a:p>
          <a:p>
            <a:r>
              <a:rPr lang="cs-CZ" dirty="0" smtClean="0"/>
              <a:t>RFID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Supervisory control and data acquisition</a:t>
            </a:r>
            <a:endParaRPr lang="cs-CZ" dirty="0" smtClean="0"/>
          </a:p>
          <a:p>
            <a:r>
              <a:rPr lang="cs-CZ" dirty="0" smtClean="0"/>
              <a:t>Vizualizace TP, trendy, regulace,…</a:t>
            </a:r>
          </a:p>
          <a:p>
            <a:r>
              <a:rPr lang="cs-CZ" dirty="0" err="1" smtClean="0"/>
              <a:t>InTouch</a:t>
            </a:r>
            <a:r>
              <a:rPr lang="cs-CZ" dirty="0" smtClean="0"/>
              <a:t>, Promotic, IGSS, …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Statický – dynamický</a:t>
            </a:r>
          </a:p>
          <a:p>
            <a:r>
              <a:rPr lang="cs-CZ" dirty="0" smtClean="0"/>
              <a:t>Lineární - nelineární</a:t>
            </a:r>
          </a:p>
          <a:p>
            <a:r>
              <a:rPr lang="cs-CZ" dirty="0" smtClean="0"/>
              <a:t>Analogový - digitální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6624736" cy="496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SCADA</a:t>
            </a:r>
            <a:endParaRPr lang="cs-CZ" dirty="0"/>
          </a:p>
        </p:txBody>
      </p:sp>
      <p:pic>
        <p:nvPicPr>
          <p:cNvPr id="5" name="Zástupný symbol pro obsah 4" descr="KOMBAJ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Řízení – ovládání</a:t>
            </a:r>
          </a:p>
          <a:p>
            <a:r>
              <a:rPr lang="cs-CZ" dirty="0" smtClean="0"/>
              <a:t>Co je to zpětná vazba?</a:t>
            </a:r>
          </a:p>
          <a:p>
            <a:r>
              <a:rPr lang="cs-CZ" dirty="0" smtClean="0"/>
              <a:t>Co je to </a:t>
            </a:r>
            <a:r>
              <a:rPr lang="cs-CZ" dirty="0" smtClean="0"/>
              <a:t>regulace?</a:t>
            </a:r>
            <a:endParaRPr lang="cs-CZ" dirty="0" smtClean="0"/>
          </a:p>
          <a:p>
            <a:r>
              <a:rPr lang="cs-CZ" dirty="0" smtClean="0"/>
              <a:t>Analýza, syntéza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systémy – klasifikace dle architektury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TPS</a:t>
            </a:r>
          </a:p>
          <a:p>
            <a:r>
              <a:rPr lang="cs-CZ" dirty="0" smtClean="0"/>
              <a:t>MIS</a:t>
            </a:r>
          </a:p>
          <a:p>
            <a:r>
              <a:rPr lang="cs-CZ" dirty="0" smtClean="0"/>
              <a:t>EIS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End</a:t>
            </a:r>
            <a:r>
              <a:rPr lang="cs-CZ" dirty="0" smtClean="0"/>
              <a:t>-user </a:t>
            </a:r>
            <a:r>
              <a:rPr lang="cs-CZ" dirty="0" err="1" smtClean="0"/>
              <a:t>computing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Metodiky vývoje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Klasické</a:t>
            </a:r>
          </a:p>
          <a:p>
            <a:r>
              <a:rPr lang="cs-CZ" dirty="0" smtClean="0"/>
              <a:t>Agilní</a:t>
            </a:r>
          </a:p>
          <a:p>
            <a:endParaRPr lang="cs-CZ" dirty="0" smtClean="0"/>
          </a:p>
          <a:p>
            <a:r>
              <a:rPr lang="cs-CZ" dirty="0" smtClean="0"/>
              <a:t>Výhody – nevýhody</a:t>
            </a:r>
          </a:p>
          <a:p>
            <a:r>
              <a:rPr lang="cs-CZ" dirty="0" smtClean="0"/>
              <a:t>Pro co je která vhodná</a:t>
            </a:r>
          </a:p>
          <a:p>
            <a:r>
              <a:rPr lang="cs-CZ" dirty="0" smtClean="0"/>
              <a:t>Kdy nebudu využívat agilních metodik?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Architektury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Třívrstvá architektura</a:t>
            </a:r>
          </a:p>
          <a:p>
            <a:r>
              <a:rPr lang="cs-CZ" dirty="0" smtClean="0"/>
              <a:t>Klient – server</a:t>
            </a:r>
          </a:p>
          <a:p>
            <a:r>
              <a:rPr lang="cs-CZ" dirty="0" smtClean="0"/>
              <a:t>Jiné architektury – MDA, SOA, 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OLTP</a:t>
            </a:r>
          </a:p>
          <a:p>
            <a:r>
              <a:rPr lang="cs-CZ" dirty="0" smtClean="0"/>
              <a:t>OLAP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740</Words>
  <Application>Microsoft Office PowerPoint</Application>
  <PresentationFormat>Předvádění na obrazovce (4:3)</PresentationFormat>
  <Paragraphs>160</Paragraphs>
  <Slides>31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Motiv sady Office</vt:lpstr>
      <vt:lpstr>INFORMAČNÍ SYSTÉMY</vt:lpstr>
      <vt:lpstr>Informace</vt:lpstr>
      <vt:lpstr>Systém</vt:lpstr>
      <vt:lpstr>Řízení</vt:lpstr>
      <vt:lpstr>Informační systémy – klasifikace dle architektury</vt:lpstr>
      <vt:lpstr>Snímek 6</vt:lpstr>
      <vt:lpstr>Metodiky vývoje SW</vt:lpstr>
      <vt:lpstr>Architektury SW</vt:lpstr>
      <vt:lpstr>Snímek 9</vt:lpstr>
      <vt:lpstr>Pořízení IS</vt:lpstr>
      <vt:lpstr>Outsourcing</vt:lpstr>
      <vt:lpstr>Snímek 12</vt:lpstr>
      <vt:lpstr>Bezpečnost IS</vt:lpstr>
      <vt:lpstr>Snímek 14</vt:lpstr>
      <vt:lpstr>OpenID</vt:lpstr>
      <vt:lpstr>Databáze</vt:lpstr>
      <vt:lpstr>Databázové systémy</vt:lpstr>
      <vt:lpstr>BI</vt:lpstr>
      <vt:lpstr>BI</vt:lpstr>
      <vt:lpstr>web</vt:lpstr>
      <vt:lpstr>Některé technologie na webu</vt:lpstr>
      <vt:lpstr>Snímek 22</vt:lpstr>
      <vt:lpstr>GIS</vt:lpstr>
      <vt:lpstr>Podnikové IS</vt:lpstr>
      <vt:lpstr>PLC</vt:lpstr>
      <vt:lpstr>Snímače</vt:lpstr>
      <vt:lpstr>Rozhraní</vt:lpstr>
      <vt:lpstr>IS pro výrobní systémy</vt:lpstr>
      <vt:lpstr>SCADA</vt:lpstr>
      <vt:lpstr>SCADA</vt:lpstr>
      <vt:lpstr>SCADA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SYSTÉMY</dc:title>
  <cp:lastModifiedBy>Roman Danel</cp:lastModifiedBy>
  <cp:revision>11</cp:revision>
  <dcterms:modified xsi:type="dcterms:W3CDTF">2011-05-03T20:48:51Z</dcterms:modified>
</cp:coreProperties>
</file>